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D694E2B-4892-4DA3-8C06-4AA7CE003974}">
          <p14:sldIdLst>
            <p14:sldId id="256"/>
            <p14:sldId id="257"/>
          </p14:sldIdLst>
        </p14:section>
        <p14:section name="Раздел без заголовка" id="{D3DE8F74-F41F-4092-B635-9B65FCD818A8}">
          <p14:sldIdLst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1C02-7545-4536-9B0B-8AB7F06C79A9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7AF7-FC6E-4BEA-BC1E-E0F4634B19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1C02-7545-4536-9B0B-8AB7F06C79A9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7AF7-FC6E-4BEA-BC1E-E0F4634B19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1C02-7545-4536-9B0B-8AB7F06C79A9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7AF7-FC6E-4BEA-BC1E-E0F4634B190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1C02-7545-4536-9B0B-8AB7F06C79A9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7AF7-FC6E-4BEA-BC1E-E0F4634B190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1C02-7545-4536-9B0B-8AB7F06C79A9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7AF7-FC6E-4BEA-BC1E-E0F4634B19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1C02-7545-4536-9B0B-8AB7F06C79A9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7AF7-FC6E-4BEA-BC1E-E0F4634B190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1C02-7545-4536-9B0B-8AB7F06C79A9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7AF7-FC6E-4BEA-BC1E-E0F4634B19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1C02-7545-4536-9B0B-8AB7F06C79A9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7AF7-FC6E-4BEA-BC1E-E0F4634B19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1C02-7545-4536-9B0B-8AB7F06C79A9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7AF7-FC6E-4BEA-BC1E-E0F4634B19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1C02-7545-4536-9B0B-8AB7F06C79A9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7AF7-FC6E-4BEA-BC1E-E0F4634B190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1C02-7545-4536-9B0B-8AB7F06C79A9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7AF7-FC6E-4BEA-BC1E-E0F4634B190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F2D1C02-7545-4536-9B0B-8AB7F06C79A9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F2C7AF7-FC6E-4BEA-BC1E-E0F4634B190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8208912" cy="2880320"/>
          </a:xfrm>
        </p:spPr>
        <p:txBody>
          <a:bodyPr>
            <a:normAutofit/>
          </a:bodyPr>
          <a:lstStyle/>
          <a:p>
            <a:r>
              <a:rPr lang="ru-RU" dirty="0" smtClean="0"/>
              <a:t>Классификация прав и свобод человека, возможность их ограничения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3717032"/>
            <a:ext cx="6400800" cy="1473200"/>
          </a:xfrm>
        </p:spPr>
        <p:txBody>
          <a:bodyPr/>
          <a:lstStyle/>
          <a:p>
            <a:r>
              <a:rPr lang="ru-RU" dirty="0" err="1" smtClean="0"/>
              <a:t>Ярощук</a:t>
            </a:r>
            <a:r>
              <a:rPr lang="ru-RU" dirty="0" smtClean="0"/>
              <a:t> Анастасия, П-31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52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1" cy="53012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Кроме </a:t>
            </a:r>
            <a:r>
              <a:rPr lang="ru-RU" dirty="0">
                <a:solidFill>
                  <a:schemeClr val="tx1"/>
                </a:solidFill>
              </a:rPr>
              <a:t>приведенной классификации по основным сферам жизнедеятельности общества, права человека принято также подразделять </a:t>
            </a:r>
            <a:r>
              <a:rPr lang="ru-RU" b="1" i="1" dirty="0">
                <a:solidFill>
                  <a:schemeClr val="tx1"/>
                </a:solidFill>
              </a:rPr>
              <a:t>по времени возникновения и закрепления документах на три поколения: </a:t>
            </a:r>
            <a:r>
              <a:rPr lang="ru-RU" b="1" i="1" dirty="0" smtClean="0">
                <a:solidFill>
                  <a:schemeClr val="tx1"/>
                </a:solidFill>
              </a:rPr>
              <a:t>	</a:t>
            </a:r>
            <a:r>
              <a:rPr lang="ru-RU" dirty="0" smtClean="0">
                <a:solidFill>
                  <a:schemeClr val="tx1"/>
                </a:solidFill>
              </a:rPr>
              <a:t>			первое </a:t>
            </a:r>
            <a:r>
              <a:rPr lang="ru-RU" dirty="0">
                <a:solidFill>
                  <a:schemeClr val="tx1"/>
                </a:solidFill>
              </a:rPr>
              <a:t>(конец XIII века), </a:t>
            </a:r>
            <a:r>
              <a:rPr lang="ru-RU" dirty="0" smtClean="0">
                <a:solidFill>
                  <a:schemeClr val="tx1"/>
                </a:solidFill>
              </a:rPr>
              <a:t>					второе </a:t>
            </a:r>
            <a:r>
              <a:rPr lang="ru-RU" dirty="0">
                <a:solidFill>
                  <a:schemeClr val="tx1"/>
                </a:solidFill>
              </a:rPr>
              <a:t>(конец XIX века) </a:t>
            </a:r>
            <a:r>
              <a:rPr lang="ru-RU" dirty="0" smtClean="0">
                <a:solidFill>
                  <a:schemeClr val="tx1"/>
                </a:solidFill>
              </a:rPr>
              <a:t>					</a:t>
            </a:r>
            <a:r>
              <a:rPr lang="ru-RU" dirty="0">
                <a:solidFill>
                  <a:schemeClr val="tx1"/>
                </a:solidFill>
              </a:rPr>
              <a:t>	</a:t>
            </a:r>
            <a:r>
              <a:rPr lang="ru-RU" dirty="0" smtClean="0">
                <a:solidFill>
                  <a:schemeClr val="tx1"/>
                </a:solidFill>
              </a:rPr>
              <a:t>третье </a:t>
            </a:r>
            <a:r>
              <a:rPr lang="ru-RU" dirty="0">
                <a:solidFill>
                  <a:schemeClr val="tx1"/>
                </a:solidFill>
              </a:rPr>
              <a:t>(70-е годы XX века). </a:t>
            </a:r>
            <a:r>
              <a:rPr lang="ru-RU" dirty="0" smtClean="0">
                <a:solidFill>
                  <a:schemeClr val="tx1"/>
                </a:solidFill>
              </a:rPr>
              <a:t>				         Идея </a:t>
            </a:r>
            <a:r>
              <a:rPr lang="ru-RU" dirty="0">
                <a:solidFill>
                  <a:schemeClr val="tx1"/>
                </a:solidFill>
              </a:rPr>
              <a:t>о поколениях прав человека была рождена лозунгами Великой Французской революции: «Свобода, Равенство, Братство!» и разработана французским юристом Карелом </a:t>
            </a:r>
            <a:r>
              <a:rPr lang="ru-RU" dirty="0" err="1">
                <a:solidFill>
                  <a:schemeClr val="tx1"/>
                </a:solidFill>
              </a:rPr>
              <a:t>Васаком</a:t>
            </a:r>
            <a:r>
              <a:rPr lang="ru-RU" dirty="0">
                <a:solidFill>
                  <a:schemeClr val="tx1"/>
                </a:solidFill>
              </a:rPr>
              <a:t>. Он считал, что ценности свободы личности отражаются первым поколением прав человека, идея социального равенства – вторым поколением, а идея братства народов – третьим поколением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КЛАССИФИКАЦИЯ ПО ВРЕМЕНИ ВОЗНИКНОВЕНИЯ</a:t>
            </a:r>
          </a:p>
        </p:txBody>
      </p:sp>
    </p:spTree>
    <p:extLst>
      <p:ext uri="{BB962C8B-B14F-4D97-AF65-F5344CB8AC3E}">
        <p14:creationId xmlns:p14="http://schemas.microsoft.com/office/powerpoint/2010/main" val="2438706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476672"/>
            <a:ext cx="5472607" cy="6048672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>
                <a:solidFill>
                  <a:schemeClr val="tx1"/>
                </a:solidFill>
              </a:rPr>
              <a:t>К первому поколению прав человека относят личные и политические права, ставшие широко известными в результате демократических революций в Европе и США в конце XVIII века. Их законодательное провозглашение в качестве естественных и принадлежащих каждому человеку впервые было осуществлено в Декларации прав Вирджинии 1776 г., американском Билле о правах 1789-1791 гг., Французской декларации прав человека и гражданина 1789 г. Права первого поколения принадлежат человеку от рождения, являются неотъемлемыми и не подлежат никакому ограничению со стороны государства. К ним относят: право на жизнь, право на свободу и безопасность, право на неприкосновенность личности, свободу слова, свободу вероисповедания и другие.</a:t>
            </a:r>
          </a:p>
        </p:txBody>
      </p:sp>
      <p:pic>
        <p:nvPicPr>
          <p:cNvPr id="5122" name="Picture 2" descr="http://cristianaziraldo.altervista.org/wp-content/uploads/2014/11/universal-declaration-of-human-righ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110">
            <a:off x="5686006" y="3359378"/>
            <a:ext cx="3672408" cy="265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115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4536504" cy="6597352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>
                <a:solidFill>
                  <a:schemeClr val="tx1"/>
                </a:solidFill>
              </a:rPr>
              <a:t>Второе поколение прав человека заявило о себе в процессе борьбы с экономическим и социальным неравенством за материальное благосостояние населения в ходе экономических выступлений, прокатившихся по миру в конце XIX века. Права второго поколения – это экономические, социальные и культурные права и свободы. Впервые на официальном уровне они были отражены в Конституции Мексиканских 9 Соединенных штатов 1917г., Веймарской Конституции Германии 1919 г., Конституции Испанской Республики 1931г, и, конечно, Конституции СССР 1936 г. и конституциях союзных республик. Они отражали идеи закрепления социально - экономических и культурных условий жизни человека в сфере труда, быта, занятости, благосостояния, социальной защищенности. Объем и степень </a:t>
            </a:r>
            <a:r>
              <a:rPr lang="ru-RU" b="1" i="1" dirty="0" err="1">
                <a:solidFill>
                  <a:schemeClr val="tx1"/>
                </a:solidFill>
              </a:rPr>
              <a:t>реализованности</a:t>
            </a:r>
            <a:r>
              <a:rPr lang="ru-RU" b="1" i="1" dirty="0">
                <a:solidFill>
                  <a:schemeClr val="tx1"/>
                </a:solidFill>
              </a:rPr>
              <a:t> этих прав во многом зависит от состояния экономики страны. К ним относят: право на труд, право на выбор профессии, право на отдых, право на социальное обеспечение и другие. 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188640"/>
            <a:ext cx="410445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Третье поколение прав человека начинает формироваться во второй половине XX века как результат борьбы многих народов мира за национальный суверенитет и деколонизацию. Чаще всего эти права называют правами солидарности. Они отражают идею братства народов мира, так как являются коллективными правами. К ним относят: право на мир, право на разоружение, право на развитие, право на благоприятную окружающую среду, право на общее наследие человечества, право народов на самоопределение, право на свободу от геноцида и апартеида и многие другие. С формированием и закреплением прав третьего поколения пришло осознание мировым сообществом взаимосвязи и взаимообусловленности индивидуальных и коллективных прав. Кроме того, к данному виду прав стали относить права отдельных социальных групп: права детей, престарелых лиц и лиц с ограниченными возможностями, женщин, бездомных, безработных и т.п. 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3314810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476672"/>
            <a:ext cx="4320480" cy="6150818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>
                <a:solidFill>
                  <a:schemeClr val="tx1"/>
                </a:solidFill>
              </a:rPr>
              <a:t>Под влиянием глобализации, научно-технического прогресса, особенно в области генетики, медицины, информатики, клонирования, трансплантации, перечень новых прав все более расширяется. В результате появляются высказывания о становлении четвертого поколения прав, которые станут правовым ответом вызовам XXI века, когда возможно пойдет речь о выживании человека как биологического вида, сохранении человеческой цивилизации, о космическом развитии человечества</a:t>
            </a:r>
          </a:p>
        </p:txBody>
      </p:sp>
      <p:pic>
        <p:nvPicPr>
          <p:cNvPr id="6146" name="Picture 2" descr="https://s-media-cache-ak0.pinimg.com/originals/cc/e1/c3/cce1c37e7556eac34d5a5f5b35c181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89040"/>
            <a:ext cx="38100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521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404664"/>
            <a:ext cx="8784976" cy="6264696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Существует огромное количество других видов классификаций. Так, например, </a:t>
            </a:r>
            <a:r>
              <a:rPr lang="ru-RU" b="1" i="1" dirty="0">
                <a:solidFill>
                  <a:schemeClr val="tx1"/>
                </a:solidFill>
              </a:rPr>
              <a:t>по политико-правовому статусу личности </a:t>
            </a:r>
            <a:r>
              <a:rPr lang="ru-RU" dirty="0">
                <a:solidFill>
                  <a:schemeClr val="tx1"/>
                </a:solidFill>
              </a:rPr>
              <a:t>(наличию у человека гражданства государства) все права и свободы можно разделить на две группы: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принадлежащие </a:t>
            </a:r>
            <a:r>
              <a:rPr lang="ru-RU" dirty="0">
                <a:solidFill>
                  <a:schemeClr val="tx1"/>
                </a:solidFill>
              </a:rPr>
              <a:t>любому человеку и реализуемые вне зависимости от его гражданства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dirty="0">
                <a:solidFill>
                  <a:schemeClr val="tx1"/>
                </a:solidFill>
              </a:rPr>
              <a:t>принадлежащие только гражданину каждого конкретного государства.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таком случае, политические права и свободы, например, право избирать и быть избранным и другие, в основном реализуются гражданами государства.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i="1" dirty="0">
                <a:solidFill>
                  <a:schemeClr val="tx1"/>
                </a:solidFill>
              </a:rPr>
              <a:t>По субъектам различают</a:t>
            </a:r>
            <a:r>
              <a:rPr lang="ru-RU" dirty="0">
                <a:solidFill>
                  <a:schemeClr val="tx1"/>
                </a:solidFill>
              </a:rPr>
              <a:t>: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индивидуальные </a:t>
            </a:r>
            <a:r>
              <a:rPr lang="ru-RU" dirty="0">
                <a:solidFill>
                  <a:schemeClr val="tx1"/>
                </a:solidFill>
              </a:rPr>
              <a:t>права, принадлежащие каждому человеку, например, право на жизнь, право на труд и другие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коллективные права, принадлежащие отдельным социальным группам, например, права народов, права меньшинств, права уязвимых категорий населения (детей, женщин, престарелых, инвалидов, беженцев, трудящихся-мигрантов, заключенных). Часть коллективных прав может осуществляться одновременно и индивидуально (например, права верующих), а некоторые только как коллективные (право на участие в мирном митинге или шествии). </a:t>
            </a:r>
          </a:p>
        </p:txBody>
      </p:sp>
    </p:spTree>
    <p:extLst>
      <p:ext uri="{BB962C8B-B14F-4D97-AF65-F5344CB8AC3E}">
        <p14:creationId xmlns:p14="http://schemas.microsoft.com/office/powerpoint/2010/main" val="2885185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32656"/>
            <a:ext cx="8640959" cy="6336704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Другим критерием классификации является з</a:t>
            </a:r>
            <a:r>
              <a:rPr lang="ru-RU" b="1" i="1" dirty="0">
                <a:solidFill>
                  <a:schemeClr val="tx1"/>
                </a:solidFill>
              </a:rPr>
              <a:t>акрепление прав и свобод в нормативно-правовых актах. </a:t>
            </a:r>
            <a:endParaRPr lang="ru-RU" b="1" i="1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По </a:t>
            </a:r>
            <a:r>
              <a:rPr lang="ru-RU" dirty="0">
                <a:solidFill>
                  <a:schemeClr val="tx1"/>
                </a:solidFill>
              </a:rPr>
              <a:t>данному основанию права и свободы можно разделить на: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основные </a:t>
            </a:r>
            <a:r>
              <a:rPr lang="ru-RU" dirty="0">
                <a:solidFill>
                  <a:schemeClr val="tx1"/>
                </a:solidFill>
              </a:rPr>
              <a:t>(конституционные)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производные </a:t>
            </a:r>
            <a:r>
              <a:rPr lang="ru-RU" dirty="0">
                <a:solidFill>
                  <a:schemeClr val="tx1"/>
                </a:solidFill>
              </a:rPr>
              <a:t>(конкретизирующие).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Конституционные </a:t>
            </a:r>
            <a:r>
              <a:rPr lang="ru-RU" dirty="0">
                <a:solidFill>
                  <a:schemeClr val="tx1"/>
                </a:solidFill>
              </a:rPr>
              <a:t>права закреплены в Конституции </a:t>
            </a: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dirty="0">
                <a:solidFill>
                  <a:schemeClr val="tx1"/>
                </a:solidFill>
              </a:rPr>
              <a:t>отражают основные положения международных документов. Они охватывают все сферы жизни человека (личную, политическую, социальную, культурную, экономическую).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Производные </a:t>
            </a:r>
            <a:r>
              <a:rPr lang="ru-RU" dirty="0">
                <a:solidFill>
                  <a:schemeClr val="tx1"/>
                </a:solidFill>
              </a:rPr>
              <a:t>от этих прав закрепляются, как правило, в иных национальных нормативно-правовых актах.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i="1" dirty="0" smtClean="0">
                <a:solidFill>
                  <a:schemeClr val="tx1"/>
                </a:solidFill>
              </a:rPr>
              <a:t>В </a:t>
            </a:r>
            <a:r>
              <a:rPr lang="ru-RU" b="1" i="1" dirty="0">
                <a:solidFill>
                  <a:schemeClr val="tx1"/>
                </a:solidFill>
              </a:rPr>
              <a:t>зависимости от возможности временного ограничения со стороны государства все права и свободы можно разделить на: </a:t>
            </a:r>
            <a:endParaRPr lang="ru-RU" b="1" i="1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абсолютные</a:t>
            </a:r>
            <a:r>
              <a:rPr lang="ru-RU" dirty="0">
                <a:solidFill>
                  <a:schemeClr val="tx1"/>
                </a:solidFill>
              </a:rPr>
              <a:t>, приостановление и ограничение которых не допускается ни при каких обстоятельствах, например, право на жизнь, свобода от пыток, и относительные,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которые </a:t>
            </a:r>
            <a:r>
              <a:rPr lang="ru-RU" dirty="0">
                <a:solidFill>
                  <a:schemeClr val="tx1"/>
                </a:solidFill>
              </a:rPr>
              <a:t>могут быть ограничены или приостановлены на определенный срок в случае введения чрезвычайного или военного положения, например, свобода передвижения и другие.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Как </a:t>
            </a:r>
            <a:r>
              <a:rPr lang="ru-RU" dirty="0">
                <a:solidFill>
                  <a:schemeClr val="tx1"/>
                </a:solidFill>
              </a:rPr>
              <a:t>правило, к абсолютным правам относят все личные права и свободы. </a:t>
            </a:r>
          </a:p>
        </p:txBody>
      </p:sp>
    </p:spTree>
    <p:extLst>
      <p:ext uri="{BB962C8B-B14F-4D97-AF65-F5344CB8AC3E}">
        <p14:creationId xmlns:p14="http://schemas.microsoft.com/office/powerpoint/2010/main" val="1882745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404664"/>
            <a:ext cx="8496943" cy="6048672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>
                <a:solidFill>
                  <a:schemeClr val="tx1"/>
                </a:solidFill>
              </a:rPr>
              <a:t>По роли государства в обеспечении прав и свобод человека можно выделить следующие группы</a:t>
            </a:r>
            <a:r>
              <a:rPr lang="ru-RU" dirty="0">
                <a:solidFill>
                  <a:schemeClr val="tx1"/>
                </a:solidFill>
              </a:rPr>
              <a:t>: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позитивные </a:t>
            </a:r>
            <a:r>
              <a:rPr lang="ru-RU" dirty="0">
                <a:solidFill>
                  <a:schemeClr val="tx1"/>
                </a:solidFill>
              </a:rPr>
              <a:t>права и свободы, которые четко установлены и закреплены в законодательстве государства, как правило, в такой формулировке: «каждый человек имеет право на …», государство обязано создать все условия для их реализации и защиты,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негативные права и свободы, в которые не вправе вмешиваться ни государство, ни частные лица.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К </a:t>
            </a:r>
            <a:r>
              <a:rPr lang="ru-RU" dirty="0">
                <a:solidFill>
                  <a:schemeClr val="tx1"/>
                </a:solidFill>
              </a:rPr>
              <a:t>позитивным правам относится, например, основная масса социально- экономических и культурных прав: право на защиту от безработицы, право на образование и медицинскую помощь, социальное обеспечение, приобщение к культурным ценностям и другие.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К </a:t>
            </a:r>
            <a:r>
              <a:rPr lang="ru-RU" dirty="0">
                <a:solidFill>
                  <a:schemeClr val="tx1"/>
                </a:solidFill>
              </a:rPr>
              <a:t>негативным правам относится большинство личных свобод, например, свобода вероисповедания, право на частную жизнь и другие.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678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60648"/>
            <a:ext cx="4968552" cy="659735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Права и свободы человека отражают идеалы гуманизма, справедливости, свободы, равноправия, толерантности. Реализация прав человека играет решающую роль для развития современного общества, защиты настоящего и будущего человечества. 		</a:t>
            </a:r>
            <a:r>
              <a:rPr lang="ru-RU" b="1" dirty="0" smtClean="0">
                <a:solidFill>
                  <a:schemeClr val="tx1"/>
                </a:solidFill>
              </a:rPr>
              <a:t>                  С </a:t>
            </a:r>
            <a:r>
              <a:rPr lang="ru-RU" b="1" dirty="0">
                <a:solidFill>
                  <a:schemeClr val="tx1"/>
                </a:solidFill>
              </a:rPr>
              <a:t>момента рождения и до самой смерти каждый человек и гражданин обладает целым комплексом взаимосвязанных и взаимозависимых прав и свобод. Поэтому неизбежно возникает желание представить все эти разнообразные права и свободы в единой системе, разделить их на группы по присущим им общим признакам (критериям), то есть классифицировать. </a:t>
            </a:r>
          </a:p>
        </p:txBody>
      </p:sp>
      <p:pic>
        <p:nvPicPr>
          <p:cNvPr id="1026" name="Picture 2" descr="http://www.ap7.ru/wp-content/uploads/2015/07/Prava-cheloveka-v-SSHA-i-sistema-stalinskogo-genprokuro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33056"/>
            <a:ext cx="3141315" cy="269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783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332656"/>
            <a:ext cx="8892480" cy="640871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chemeClr val="tx1"/>
                </a:solidFill>
              </a:rPr>
              <a:t>Классификация </a:t>
            </a:r>
            <a:r>
              <a:rPr lang="ru-RU" dirty="0">
                <a:solidFill>
                  <a:schemeClr val="tx1"/>
                </a:solidFill>
              </a:rPr>
              <a:t>– это система соподчинения понятий, составленная на основе учета общих признаков и закономерных связей между ними.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Такими общими признаками (критериями) могут быть: </a:t>
            </a:r>
            <a:br>
              <a:rPr lang="ru-RU" b="1" i="1" dirty="0">
                <a:solidFill>
                  <a:schemeClr val="tx1"/>
                </a:solidFill>
              </a:rPr>
            </a:br>
            <a:endParaRPr lang="ru-RU" b="1" i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сферы </a:t>
            </a:r>
            <a:r>
              <a:rPr lang="ru-RU" dirty="0">
                <a:solidFill>
                  <a:schemeClr val="tx1"/>
                </a:solidFill>
              </a:rPr>
              <a:t>жизнедеятельности человека, 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время </a:t>
            </a:r>
            <a:r>
              <a:rPr lang="ru-RU" dirty="0">
                <a:solidFill>
                  <a:schemeClr val="tx1"/>
                </a:solidFill>
              </a:rPr>
              <a:t>возникновения прав и свобод, 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лица</a:t>
            </a:r>
            <a:r>
              <a:rPr lang="ru-RU" dirty="0">
                <a:solidFill>
                  <a:schemeClr val="tx1"/>
                </a:solidFill>
              </a:rPr>
              <a:t>, которым они принадлежат, 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возможность </a:t>
            </a:r>
            <a:r>
              <a:rPr lang="ru-RU" dirty="0">
                <a:solidFill>
                  <a:schemeClr val="tx1"/>
                </a:solidFill>
              </a:rPr>
              <a:t>их ограничений, 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закрепление </a:t>
            </a:r>
            <a:r>
              <a:rPr lang="ru-RU" dirty="0">
                <a:solidFill>
                  <a:schemeClr val="tx1"/>
                </a:solidFill>
              </a:rPr>
              <a:t>в нормативных актах и многие другие.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	Однако </a:t>
            </a:r>
            <a:r>
              <a:rPr lang="ru-RU" dirty="0">
                <a:solidFill>
                  <a:schemeClr val="tx1"/>
                </a:solidFill>
              </a:rPr>
              <a:t>четкое разделение прав и свобод человека на группы (виды) не всегда возможно, а любая классификация является условной, поскольку каждое право может реализовываться в разных формах. Например, право каждого человека на образование осуществляется и как потребность развития каждой </a:t>
            </a:r>
            <a:r>
              <a:rPr lang="ru-RU" dirty="0" smtClean="0">
                <a:solidFill>
                  <a:schemeClr val="tx1"/>
                </a:solidFill>
              </a:rPr>
              <a:t>личности, и </a:t>
            </a:r>
            <a:r>
              <a:rPr lang="ru-RU" dirty="0">
                <a:solidFill>
                  <a:schemeClr val="tx1"/>
                </a:solidFill>
              </a:rPr>
              <a:t>как деятельность государства по созданию условий для обучения </a:t>
            </a:r>
            <a:r>
              <a:rPr lang="ru-RU" dirty="0" smtClean="0">
                <a:solidFill>
                  <a:schemeClr val="tx1"/>
                </a:solidFill>
              </a:rPr>
              <a:t>граждан, и </a:t>
            </a:r>
            <a:r>
              <a:rPr lang="ru-RU" dirty="0">
                <a:solidFill>
                  <a:schemeClr val="tx1"/>
                </a:solidFill>
              </a:rPr>
              <a:t>даже как вид творчества </a:t>
            </a:r>
            <a:r>
              <a:rPr lang="ru-RU" dirty="0" smtClean="0">
                <a:solidFill>
                  <a:schemeClr val="tx1"/>
                </a:solidFill>
              </a:rPr>
              <a:t>человека. 	Следовательно</a:t>
            </a:r>
            <a:r>
              <a:rPr lang="ru-RU" dirty="0">
                <a:solidFill>
                  <a:schemeClr val="tx1"/>
                </a:solidFill>
              </a:rPr>
              <a:t>, право на образование можно рассматривать и как личное право каждого человека, и как социальное право, которое гарантирует государство, и как культурное право. При классификации прав и свобод на группы и виды необходимо также помнить, что недопустимо деление на главные и второстепенные права и свободы. Считается, что ни одно право не должно возвышаться и трактоваться в ущерб другому, каждое право необходимо для полноты жизни человека и не может быть заменено иным. 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441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412776"/>
            <a:ext cx="6912768" cy="5184576"/>
          </a:xfrm>
        </p:spPr>
        <p:txBody>
          <a:bodyPr>
            <a:normAutofit/>
          </a:bodyPr>
          <a:lstStyle/>
          <a:p>
            <a:r>
              <a:rPr lang="ru-RU" sz="2400" dirty="0"/>
              <a:t>Одним из самых распространенных в современном мире делений прав и свобод человека на виды является классификация по сферам жизнедеятельности человека и общества, в которых эти права и свободы реализуются. Практически во всех международно-правовых и внутригосударственных нормативных актах, посвященных правам человека в </a:t>
            </a:r>
            <a:r>
              <a:rPr lang="ru-RU" sz="2400" dirty="0" smtClean="0"/>
              <a:t>целом, </a:t>
            </a:r>
            <a:r>
              <a:rPr lang="ru-RU" sz="2400" dirty="0"/>
              <a:t>права и свободы разделены на: личные (гражданские), политические, социальные, экономические, культурные.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96944" cy="108012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Классификация прав и свобод человека по сферам жизнедеятельности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886265">
            <a:off x="6228184" y="2636912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929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251520" y="1052736"/>
            <a:ext cx="8712968" cy="4433665"/>
          </a:xfrm>
        </p:spPr>
        <p:txBody>
          <a:bodyPr>
            <a:normAutofit/>
          </a:bodyPr>
          <a:lstStyle/>
          <a:p>
            <a:r>
              <a:rPr lang="ru-RU" dirty="0" smtClean="0"/>
              <a:t>	Личные </a:t>
            </a:r>
            <a:r>
              <a:rPr lang="ru-RU" dirty="0"/>
              <a:t>(гражданские) права и свободы распространяются не только на граждан государства, но и на всех лиц, проживающих на его территории. </a:t>
            </a:r>
            <a:r>
              <a:rPr lang="ru-RU" dirty="0" smtClean="0"/>
              <a:t>		Они </a:t>
            </a:r>
            <a:r>
              <a:rPr lang="ru-RU" dirty="0"/>
              <a:t>составляют основу правового статуса человека, имеют естественный по происхождению характер и принадлежат каждому от рождения без каких-либо ограничений. </a:t>
            </a:r>
            <a:r>
              <a:rPr lang="ru-RU" dirty="0" smtClean="0"/>
              <a:t>								Борьба </a:t>
            </a:r>
            <a:r>
              <a:rPr lang="ru-RU" dirty="0"/>
              <a:t>с нарушениями личных прав и свобод является обязанностью государства. </a:t>
            </a:r>
            <a:r>
              <a:rPr lang="ru-RU" dirty="0" smtClean="0"/>
              <a:t>									</a:t>
            </a:r>
            <a:r>
              <a:rPr lang="ru-RU" b="1" i="1" dirty="0" smtClean="0"/>
              <a:t>К </a:t>
            </a:r>
            <a:r>
              <a:rPr lang="ru-RU" b="1" i="1" dirty="0"/>
              <a:t>важнейшим правам этой группы относятся: </a:t>
            </a:r>
            <a:endParaRPr lang="ru-RU" b="1" i="1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право </a:t>
            </a:r>
            <a:r>
              <a:rPr lang="ru-RU" dirty="0"/>
              <a:t>на жизнь, 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право </a:t>
            </a:r>
            <a:r>
              <a:rPr lang="ru-RU" dirty="0"/>
              <a:t>на неприкосновенность личности, 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свобода </a:t>
            </a:r>
            <a:r>
              <a:rPr lang="ru-RU" dirty="0"/>
              <a:t>от рабства, насилия и принуждения, 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неприкосновенность </a:t>
            </a:r>
            <a:r>
              <a:rPr lang="ru-RU" dirty="0"/>
              <a:t>частной жизни и жилища, 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свобода </a:t>
            </a:r>
            <a:r>
              <a:rPr lang="ru-RU" dirty="0"/>
              <a:t>совести и вероисповедования, 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свобода </a:t>
            </a:r>
            <a:r>
              <a:rPr lang="ru-RU" dirty="0"/>
              <a:t>вступления в </a:t>
            </a:r>
            <a:r>
              <a:rPr lang="ru-RU" dirty="0" smtClean="0"/>
              <a:t>брак и другие</a:t>
            </a:r>
            <a:r>
              <a:rPr lang="ru-RU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24544" y="332656"/>
            <a:ext cx="8712968" cy="504056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Личные права и свободы 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32448"/>
            <a:ext cx="2709639" cy="270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005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432048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Политические права и свободы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760640"/>
          </a:xfrm>
        </p:spPr>
        <p:txBody>
          <a:bodyPr>
            <a:normAutofit fontScale="92500"/>
          </a:bodyPr>
          <a:lstStyle/>
          <a:p>
            <a:r>
              <a:rPr lang="ru-RU" dirty="0"/>
              <a:t>Политические права и свободы выражают возможность участия человека (как правило, гражданина страны) в политической жизни общества, в формировании и осуществлении государственной власти</a:t>
            </a:r>
            <a:r>
              <a:rPr lang="ru-RU" dirty="0" smtClean="0"/>
              <a:t>.			 </a:t>
            </a:r>
            <a:r>
              <a:rPr lang="ru-RU" dirty="0"/>
              <a:t>Политические права направлены на укрепление связи гражданина с обществом и государством, они имеют цель не допустить безразличного отношения людей к судьбе и деятельности своего государства, поэтому их называют еще публичными правами. </a:t>
            </a:r>
            <a:r>
              <a:rPr lang="ru-RU" dirty="0" smtClean="0"/>
              <a:t>						</a:t>
            </a:r>
            <a:r>
              <a:rPr lang="ru-RU" b="1" i="1" dirty="0" smtClean="0"/>
              <a:t>К </a:t>
            </a:r>
            <a:r>
              <a:rPr lang="ru-RU" b="1" i="1" dirty="0"/>
              <a:t>политическим правам относят</a:t>
            </a:r>
            <a:r>
              <a:rPr lang="ru-RU" b="1" i="1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 1) свободу </a:t>
            </a:r>
            <a:r>
              <a:rPr lang="ru-RU" dirty="0"/>
              <a:t>слова и убеждений,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2) право </a:t>
            </a:r>
            <a:r>
              <a:rPr lang="ru-RU" dirty="0"/>
              <a:t>на доступ к государственной службе,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3) право </a:t>
            </a:r>
            <a:r>
              <a:rPr lang="ru-RU" dirty="0"/>
              <a:t>избирать и быть избранным в органы государственной власти,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4) право </a:t>
            </a:r>
            <a:r>
              <a:rPr lang="ru-RU" dirty="0"/>
              <a:t>на участие в политических движениях и партиях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5) </a:t>
            </a:r>
            <a:r>
              <a:rPr lang="ru-RU" dirty="0"/>
              <a:t>право на объединение,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6) свободу </a:t>
            </a:r>
            <a:r>
              <a:rPr lang="ru-RU" dirty="0"/>
              <a:t>собраний, манифестаций, петиций и другие.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Политические </a:t>
            </a:r>
            <a:r>
              <a:rPr lang="ru-RU" dirty="0"/>
              <a:t>права могут реализовываться как индивидуально, так и совместно с другими. </a:t>
            </a:r>
          </a:p>
        </p:txBody>
      </p:sp>
    </p:spTree>
    <p:extLst>
      <p:ext uri="{BB962C8B-B14F-4D97-AF65-F5344CB8AC3E}">
        <p14:creationId xmlns:p14="http://schemas.microsoft.com/office/powerpoint/2010/main" val="167779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980728"/>
            <a:ext cx="6336704" cy="576064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Это возможности личности в сфере производства и распределения материальных благ, призванные обеспечить удовлетворение экономических и тесно связанных с ними духовных потребностей и интересов человека. </a:t>
            </a:r>
            <a:r>
              <a:rPr lang="ru-RU" baseline="30000" dirty="0">
                <a:solidFill>
                  <a:schemeClr val="tx1"/>
                </a:solidFill>
              </a:rPr>
              <a:t>	</a:t>
            </a:r>
            <a:r>
              <a:rPr lang="ru-RU" baseline="30000" dirty="0" smtClean="0">
                <a:solidFill>
                  <a:schemeClr val="tx1"/>
                </a:solidFill>
              </a:rPr>
              <a:t>	</a:t>
            </a:r>
            <a:r>
              <a:rPr lang="ru-RU" b="1" i="1" dirty="0">
                <a:solidFill>
                  <a:schemeClr val="tx1"/>
                </a:solidFill>
              </a:rPr>
              <a:t> К социально-экономическим правам относятся:</a:t>
            </a:r>
          </a:p>
          <a:p>
            <a:r>
              <a:rPr lang="ru-RU" dirty="0">
                <a:solidFill>
                  <a:schemeClr val="tx1"/>
                </a:solidFill>
              </a:rPr>
              <a:t>Трудовые права (право на труд и свободу труда);</a:t>
            </a:r>
          </a:p>
          <a:p>
            <a:r>
              <a:rPr lang="ru-RU" dirty="0">
                <a:solidFill>
                  <a:schemeClr val="tx1"/>
                </a:solidFill>
              </a:rPr>
              <a:t>Право на охрану семьи, материнства, отцовства и детства;</a:t>
            </a:r>
          </a:p>
          <a:p>
            <a:r>
              <a:rPr lang="ru-RU" dirty="0">
                <a:solidFill>
                  <a:schemeClr val="tx1"/>
                </a:solidFill>
              </a:rPr>
              <a:t>Право на социальное обеспечение;</a:t>
            </a:r>
          </a:p>
          <a:p>
            <a:r>
              <a:rPr lang="ru-RU" dirty="0">
                <a:solidFill>
                  <a:schemeClr val="tx1"/>
                </a:solidFill>
              </a:rPr>
              <a:t>Право на жилище;</a:t>
            </a:r>
          </a:p>
          <a:p>
            <a:r>
              <a:rPr lang="ru-RU" dirty="0">
                <a:solidFill>
                  <a:schemeClr val="tx1"/>
                </a:solidFill>
              </a:rPr>
              <a:t>Право на охрану здоровья и медицинскую помощь;</a:t>
            </a:r>
          </a:p>
          <a:p>
            <a:r>
              <a:rPr lang="ru-RU" dirty="0">
                <a:solidFill>
                  <a:schemeClr val="tx1"/>
                </a:solidFill>
              </a:rPr>
              <a:t>Право на восьмичасовой рабочий день, на справедливые условия труда, равную оплату за труд равной ценности и т. д.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Социальные права и свободы 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03434"/>
            <a:ext cx="2808312" cy="351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379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916832"/>
            <a:ext cx="8640959" cy="4641379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Эти права дают возможность человеку развиваться в сфере производства и распределения благ, получать гарантии и государственную защиту своей экономической </a:t>
            </a:r>
            <a:r>
              <a:rPr lang="ru-RU" dirty="0" smtClean="0">
                <a:solidFill>
                  <a:schemeClr val="tx1"/>
                </a:solidFill>
              </a:rPr>
              <a:t>свободы.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Экономические: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Свобода труда;</a:t>
            </a:r>
          </a:p>
          <a:p>
            <a:r>
              <a:rPr lang="ru-RU" dirty="0">
                <a:solidFill>
                  <a:schemeClr val="tx1"/>
                </a:solidFill>
              </a:rPr>
              <a:t>Свобода промышленности и торговли;</a:t>
            </a:r>
          </a:p>
          <a:p>
            <a:r>
              <a:rPr lang="ru-RU" dirty="0">
                <a:solidFill>
                  <a:schemeClr val="tx1"/>
                </a:solidFill>
              </a:rPr>
              <a:t>Свобода приобретения собственности и распоряжения ею;</a:t>
            </a:r>
          </a:p>
          <a:p>
            <a:r>
              <a:rPr lang="ru-RU" dirty="0">
                <a:solidFill>
                  <a:schemeClr val="tx1"/>
                </a:solidFill>
              </a:rPr>
              <a:t>Право наследования;</a:t>
            </a:r>
          </a:p>
          <a:p>
            <a:r>
              <a:rPr lang="ru-RU" dirty="0">
                <a:solidFill>
                  <a:schemeClr val="tx1"/>
                </a:solidFill>
              </a:rPr>
              <a:t>Право на владение, пользование и распоряжение землёй.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Экономические права и свободы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71599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196752"/>
            <a:ext cx="8712968" cy="525658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Культурные права и свободы гарантируют духовное развитие человека, помогают каждому индивиду стать полноправным участников духовного, культурного прогресса. </a:t>
            </a:r>
            <a:r>
              <a:rPr lang="ru-RU" dirty="0" smtClean="0">
                <a:solidFill>
                  <a:schemeClr val="tx1"/>
                </a:solidFill>
              </a:rPr>
              <a:t>									</a:t>
            </a:r>
            <a:r>
              <a:rPr lang="ru-RU" b="1" i="1" dirty="0" smtClean="0">
                <a:solidFill>
                  <a:schemeClr val="tx1"/>
                </a:solidFill>
              </a:rPr>
              <a:t>К </a:t>
            </a:r>
            <a:r>
              <a:rPr lang="ru-RU" b="1" i="1" dirty="0">
                <a:solidFill>
                  <a:schemeClr val="tx1"/>
                </a:solidFill>
              </a:rPr>
              <a:t>культурным правам можно отнести: </a:t>
            </a:r>
            <a:endParaRPr lang="ru-RU" b="1" i="1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право </a:t>
            </a:r>
            <a:r>
              <a:rPr lang="ru-RU" dirty="0">
                <a:solidFill>
                  <a:schemeClr val="tx1"/>
                </a:solidFill>
              </a:rPr>
              <a:t>каждого на участие в культурной жизни,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право  </a:t>
            </a:r>
            <a:r>
              <a:rPr lang="ru-RU" dirty="0">
                <a:solidFill>
                  <a:schemeClr val="tx1"/>
                </a:solidFill>
              </a:rPr>
              <a:t>на приобщение к культурным ценностям,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право </a:t>
            </a:r>
            <a:r>
              <a:rPr lang="ru-RU" dirty="0">
                <a:solidFill>
                  <a:schemeClr val="tx1"/>
                </a:solidFill>
              </a:rPr>
              <a:t>на бесплатное пользование архивными и библиотечными фондами,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право </a:t>
            </a:r>
            <a:r>
              <a:rPr lang="ru-RU" dirty="0">
                <a:solidFill>
                  <a:schemeClr val="tx1"/>
                </a:solidFill>
              </a:rPr>
              <a:t>пользования родным языком,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право </a:t>
            </a:r>
            <a:r>
              <a:rPr lang="ru-RU" dirty="0">
                <a:solidFill>
                  <a:schemeClr val="tx1"/>
                </a:solidFill>
              </a:rPr>
              <a:t>на развитие культуры в соответствии со своей национальной и этнической принадлежностью и другие.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Культурные права и свободы человека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887854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36CF89BB20794CB8162050F86E0FBB" ma:contentTypeVersion="0" ma:contentTypeDescription="Создание документа." ma:contentTypeScope="" ma:versionID="7e4c103b61a28e60d0588a268d02a9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181F3E-54D3-4376-9B83-D6D52787211D}"/>
</file>

<file path=customXml/itemProps2.xml><?xml version="1.0" encoding="utf-8"?>
<ds:datastoreItem xmlns:ds="http://schemas.openxmlformats.org/officeDocument/2006/customXml" ds:itemID="{AC4DE09C-3FC0-492B-B494-66AFDC7439BB}"/>
</file>

<file path=customXml/itemProps3.xml><?xml version="1.0" encoding="utf-8"?>
<ds:datastoreItem xmlns:ds="http://schemas.openxmlformats.org/officeDocument/2006/customXml" ds:itemID="{FD6CC815-4762-4583-8535-00194841A459}"/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74</TotalTime>
  <Words>1219</Words>
  <Application>Microsoft Office PowerPoint</Application>
  <PresentationFormat>Экран (4:3)</PresentationFormat>
  <Paragraphs>80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Классификация прав и свобод человека, возможность их ограничения</vt:lpstr>
      <vt:lpstr>Презентация PowerPoint</vt:lpstr>
      <vt:lpstr>Презентация PowerPoint</vt:lpstr>
      <vt:lpstr>Классификация прав и свобод человека по сферам жизнедеятельности</vt:lpstr>
      <vt:lpstr>Личные права и свободы </vt:lpstr>
      <vt:lpstr>Политические права и свободы</vt:lpstr>
      <vt:lpstr>Социальные права и свободы </vt:lpstr>
      <vt:lpstr>Экономические права и свободы</vt:lpstr>
      <vt:lpstr>Культурные права и свободы человека</vt:lpstr>
      <vt:lpstr>КЛАССИФИКАЦИЯ ПО ВРЕМЕНИ ВОЗНИКНОВЕНИЯ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Классификация прав и свобод человека, возможность их ограничения</dc:title>
  <dc:creator>Настя</dc:creator>
  <cp:lastModifiedBy>Настя</cp:lastModifiedBy>
  <cp:revision>7</cp:revision>
  <dcterms:created xsi:type="dcterms:W3CDTF">2015-12-01T15:55:46Z</dcterms:created>
  <dcterms:modified xsi:type="dcterms:W3CDTF">2015-12-01T17:10:14Z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0x0101004136CF89BB20794CB8162050F86E0FBB</vt:lpwstr>
  </property>
</Properties>
</file>